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0" r:id="rId1"/>
  </p:sldMasterIdLst>
  <p:sldIdLst>
    <p:sldId id="257" r:id="rId2"/>
    <p:sldId id="256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VESQUE Raphael" initials="LR" lastIdx="1" clrIdx="0">
    <p:extLst>
      <p:ext uri="{19B8F6BF-5375-455C-9EA6-DF929625EA0E}">
        <p15:presenceInfo xmlns:p15="http://schemas.microsoft.com/office/powerpoint/2012/main" userId="S::raphael.levesque@etu.unilasalle.fr::e59a5c50-3788-407f-b560-49fea3f9ccc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98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03T22:56:45.77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9551-194F-4AB2-BB61-6F2F8B426BDB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78D35-901A-4785-A142-6D6284B57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0417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9551-194F-4AB2-BB61-6F2F8B426BDB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78D35-901A-4785-A142-6D6284B57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7636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9551-194F-4AB2-BB61-6F2F8B426BDB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78D35-901A-4785-A142-6D6284B57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643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9551-194F-4AB2-BB61-6F2F8B426BDB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78D35-901A-4785-A142-6D6284B57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271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9551-194F-4AB2-BB61-6F2F8B426BDB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78D35-901A-4785-A142-6D6284B57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018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9551-194F-4AB2-BB61-6F2F8B426BDB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78D35-901A-4785-A142-6D6284B57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657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9551-194F-4AB2-BB61-6F2F8B426BDB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78D35-901A-4785-A142-6D6284B57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7472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9551-194F-4AB2-BB61-6F2F8B426BDB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78D35-901A-4785-A142-6D6284B57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3943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9551-194F-4AB2-BB61-6F2F8B426BDB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78D35-901A-4785-A142-6D6284B57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56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9551-194F-4AB2-BB61-6F2F8B426BDB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78D35-901A-4785-A142-6D6284B57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8502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9551-194F-4AB2-BB61-6F2F8B426BDB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78D35-901A-4785-A142-6D6284B57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10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39551-194F-4AB2-BB61-6F2F8B426BDB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78D35-901A-4785-A142-6D6284B576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01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Guerra_de_sucesi%C3%B3n_espa%C3%B1ola" TargetMode="External"/><Relationship Id="rId2" Type="http://schemas.openxmlformats.org/officeDocument/2006/relationships/hyperlink" Target="https://www.histogames.com/HTML/chronologie/epoque_moderne/guerre-de-succession-espagne.ph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alimentation, nombreux, grand, couvert&#10;&#10;Description générée automatiquement">
            <a:extLst>
              <a:ext uri="{FF2B5EF4-FFF2-40B4-BE49-F238E27FC236}">
                <a16:creationId xmlns:a16="http://schemas.microsoft.com/office/drawing/2014/main" id="{5320A8B9-7790-4719-9E27-CB8E16A11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2" b="1758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34" name="Freeform: Shape 11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C0345-5E64-48E0-B5BA-780FC55F2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923" y="5521174"/>
            <a:ext cx="8856059" cy="133682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La </a:t>
            </a:r>
            <a:r>
              <a:rPr lang="en-US" sz="4800" dirty="0" err="1">
                <a:solidFill>
                  <a:srgbClr val="FFFFFF"/>
                </a:solidFill>
              </a:rPr>
              <a:t>guerra</a:t>
            </a:r>
            <a:r>
              <a:rPr lang="en-US" sz="4800" dirty="0">
                <a:solidFill>
                  <a:srgbClr val="FFFFFF"/>
                </a:solidFill>
              </a:rPr>
              <a:t> de </a:t>
            </a:r>
            <a:r>
              <a:rPr lang="en-US" sz="4800" dirty="0" err="1">
                <a:solidFill>
                  <a:srgbClr val="FFFFFF"/>
                </a:solidFill>
              </a:rPr>
              <a:t>sucesión</a:t>
            </a:r>
            <a:r>
              <a:rPr lang="en-US" sz="4800" dirty="0">
                <a:solidFill>
                  <a:srgbClr val="FFFFFF"/>
                </a:solidFill>
              </a:rPr>
              <a:t>             Española (1701-1715)</a:t>
            </a:r>
            <a:br>
              <a:rPr lang="en-US" sz="4800" dirty="0">
                <a:solidFill>
                  <a:srgbClr val="FFFFFF"/>
                </a:solidFill>
              </a:rPr>
            </a:br>
            <a:br>
              <a:rPr lang="en-US" sz="4800" dirty="0">
                <a:solidFill>
                  <a:srgbClr val="FFFFFF"/>
                </a:solidFill>
              </a:rPr>
            </a:b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48B2AB4-3035-4CB5-A9BC-A36A32242781}"/>
              </a:ext>
            </a:extLst>
          </p:cNvPr>
          <p:cNvSpPr txBox="1"/>
          <p:nvPr/>
        </p:nvSpPr>
        <p:spPr>
          <a:xfrm>
            <a:off x="7559040" y="5604812"/>
            <a:ext cx="322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Jean</a:t>
            </a:r>
            <a:r>
              <a:rPr lang="fr-FR" sz="1600" dirty="0"/>
              <a:t> </a:t>
            </a:r>
            <a:r>
              <a:rPr lang="fr-FR" sz="1600" dirty="0" err="1">
                <a:solidFill>
                  <a:schemeClr val="bg1"/>
                </a:solidFill>
              </a:rPr>
              <a:t>Alaux</a:t>
            </a:r>
            <a:r>
              <a:rPr lang="fr-FR" sz="1600" dirty="0">
                <a:solidFill>
                  <a:schemeClr val="bg1"/>
                </a:solidFill>
              </a:rPr>
              <a:t>, </a:t>
            </a:r>
            <a:r>
              <a:rPr lang="fr-FR" sz="1600" i="1" dirty="0">
                <a:solidFill>
                  <a:schemeClr val="bg1"/>
                </a:solidFill>
              </a:rPr>
              <a:t>Bataille de Denain</a:t>
            </a:r>
            <a:r>
              <a:rPr lang="fr-FR" sz="1600" dirty="0">
                <a:solidFill>
                  <a:schemeClr val="bg1"/>
                </a:solidFill>
              </a:rPr>
              <a:t>, 1839, huile sur toile, château de Versailles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987370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7415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8499A16-A3C2-4BC4-934B-EB4B2A5D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 err="1">
                <a:solidFill>
                  <a:srgbClr val="FFFFFF"/>
                </a:solidFill>
              </a:rPr>
              <a:t>Tratado</a:t>
            </a:r>
            <a:r>
              <a:rPr lang="fr-FR" dirty="0">
                <a:solidFill>
                  <a:srgbClr val="FFFFFF"/>
                </a:solidFill>
              </a:rPr>
              <a:t> de Utrecht (1715)  </a:t>
            </a:r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A294A3D-0662-4844-B76F-C460ED9CD4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" r="1" b="12976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910101-7931-4E95-BD76-5BC37B854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>
                <a:solidFill>
                  <a:srgbClr val="FFFFFF"/>
                </a:solidFill>
              </a:rPr>
              <a:t>Los ganadores :</a:t>
            </a:r>
          </a:p>
          <a:p>
            <a:pPr marL="0" indent="0">
              <a:buNone/>
            </a:pPr>
            <a:r>
              <a:rPr lang="en-US" sz="1700">
                <a:solidFill>
                  <a:srgbClr val="FFFFFF"/>
                </a:solidFill>
              </a:rPr>
              <a:t>	Inglaterra</a:t>
            </a:r>
          </a:p>
          <a:p>
            <a:pPr marL="0" indent="0">
              <a:buNone/>
            </a:pPr>
            <a:r>
              <a:rPr lang="en-US" sz="1700">
                <a:solidFill>
                  <a:srgbClr val="FFFFFF"/>
                </a:solidFill>
              </a:rPr>
              <a:t>	Saboya</a:t>
            </a:r>
          </a:p>
          <a:p>
            <a:pPr marL="0" indent="0">
              <a:buNone/>
            </a:pPr>
            <a:r>
              <a:rPr lang="en-US" sz="1700">
                <a:solidFill>
                  <a:srgbClr val="FFFFFF"/>
                </a:solidFill>
              </a:rPr>
              <a:t>	Prusia</a:t>
            </a:r>
          </a:p>
          <a:p>
            <a:pPr marL="0" indent="0">
              <a:buNone/>
            </a:pPr>
            <a:endParaRPr lang="en-US" sz="17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700">
                <a:solidFill>
                  <a:srgbClr val="FFFFFF"/>
                </a:solidFill>
              </a:rPr>
              <a:t>Francia</a:t>
            </a:r>
          </a:p>
          <a:p>
            <a:pPr marL="0" indent="0">
              <a:buNone/>
            </a:pPr>
            <a:endParaRPr lang="en-US" sz="17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700">
                <a:solidFill>
                  <a:srgbClr val="FFFFFF"/>
                </a:solidFill>
              </a:rPr>
              <a:t>Los perdedores :</a:t>
            </a:r>
          </a:p>
          <a:p>
            <a:pPr marL="0" indent="0">
              <a:buNone/>
            </a:pPr>
            <a:r>
              <a:rPr lang="en-US" sz="1700">
                <a:solidFill>
                  <a:srgbClr val="FFFFFF"/>
                </a:solidFill>
              </a:rPr>
              <a:t>	España	</a:t>
            </a:r>
          </a:p>
          <a:p>
            <a:pPr marL="0" indent="0">
              <a:buNone/>
            </a:pPr>
            <a:r>
              <a:rPr lang="en-US" sz="1700">
                <a:solidFill>
                  <a:srgbClr val="FFFFFF"/>
                </a:solidFill>
              </a:rPr>
              <a:t>	Provincias Unidas</a:t>
            </a:r>
          </a:p>
          <a:p>
            <a:pPr marL="0" indent="0">
              <a:buNone/>
            </a:pPr>
            <a:r>
              <a:rPr lang="en-US" sz="1700">
                <a:solidFill>
                  <a:srgbClr val="FFFFFF"/>
                </a:solidFill>
              </a:rPr>
              <a:t>	Austria</a:t>
            </a:r>
          </a:p>
          <a:p>
            <a:pPr marL="0" indent="0">
              <a:buNone/>
            </a:pPr>
            <a:endParaRPr lang="en-US" sz="17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700">
                <a:solidFill>
                  <a:srgbClr val="FFFFFF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6695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6B3B2B-82C2-4F01-AD23-7DFBBC7F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0" y="5253911"/>
            <a:ext cx="10515600" cy="1325563"/>
          </a:xfrm>
        </p:spPr>
        <p:txBody>
          <a:bodyPr>
            <a:normAutofit/>
          </a:bodyPr>
          <a:lstStyle/>
          <a:p>
            <a:r>
              <a:rPr lang="fr-FR" sz="3600" dirty="0"/>
              <a:t>La </a:t>
            </a:r>
            <a:r>
              <a:rPr lang="fr-FR" sz="3600" dirty="0" err="1"/>
              <a:t>evolución</a:t>
            </a:r>
            <a:r>
              <a:rPr lang="fr-FR" sz="3600" dirty="0"/>
              <a:t> de la bandera </a:t>
            </a:r>
            <a:r>
              <a:rPr lang="fr-FR" sz="3600" dirty="0" err="1"/>
              <a:t>española</a:t>
            </a:r>
            <a:endParaRPr lang="fr-FR" sz="3600" dirty="0"/>
          </a:p>
        </p:txBody>
      </p:sp>
      <p:pic>
        <p:nvPicPr>
          <p:cNvPr id="5" name="Espace réservé du contenu 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80D7F13-E87B-4B8A-90F0-679138B78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5" y="1520825"/>
            <a:ext cx="4344768" cy="289877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1B2A0AB-B9CD-43D7-9BB9-17E336226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366" y="1690688"/>
            <a:ext cx="3915590" cy="26093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B813D20-CBED-484D-8A31-6F62BF59F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133" y="1728311"/>
            <a:ext cx="3857625" cy="25717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DD10F33-FB36-49E8-B9A2-B08FB0FFC99D}"/>
              </a:ext>
            </a:extLst>
          </p:cNvPr>
          <p:cNvSpPr txBox="1"/>
          <p:nvPr/>
        </p:nvSpPr>
        <p:spPr>
          <a:xfrm>
            <a:off x="711200" y="4592320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1701 - 1785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C562A62-E226-4AF5-8568-2845A24048B8}"/>
              </a:ext>
            </a:extLst>
          </p:cNvPr>
          <p:cNvSpPr txBox="1"/>
          <p:nvPr/>
        </p:nvSpPr>
        <p:spPr>
          <a:xfrm>
            <a:off x="3931920" y="459232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1785 - 1931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8C58993-9231-439F-BEE8-8BD6BF957550}"/>
              </a:ext>
            </a:extLst>
          </p:cNvPr>
          <p:cNvSpPr txBox="1"/>
          <p:nvPr/>
        </p:nvSpPr>
        <p:spPr>
          <a:xfrm>
            <a:off x="8503920" y="4521200"/>
            <a:ext cx="257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1981 - Hoy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C8BC08B-100C-4B22-9C5E-D8179A952347}"/>
              </a:ext>
            </a:extLst>
          </p:cNvPr>
          <p:cNvSpPr txBox="1"/>
          <p:nvPr/>
        </p:nvSpPr>
        <p:spPr>
          <a:xfrm>
            <a:off x="1137920" y="325120"/>
            <a:ext cx="1060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Lo que </a:t>
            </a:r>
            <a:r>
              <a:rPr lang="fr-FR" sz="3200" dirty="0" err="1"/>
              <a:t>queda</a:t>
            </a:r>
            <a:r>
              <a:rPr lang="fr-FR" sz="3200" dirty="0"/>
              <a:t> de la </a:t>
            </a:r>
            <a:r>
              <a:rPr lang="fr-FR" sz="3200" dirty="0" err="1"/>
              <a:t>guerra</a:t>
            </a:r>
            <a:r>
              <a:rPr lang="fr-FR" sz="3200" dirty="0"/>
              <a:t> de </a:t>
            </a:r>
            <a:r>
              <a:rPr lang="fr-FR" sz="3200" dirty="0" err="1"/>
              <a:t>sucesión</a:t>
            </a:r>
            <a:r>
              <a:rPr lang="fr-FR" sz="3200" dirty="0"/>
              <a:t> en la </a:t>
            </a:r>
            <a:r>
              <a:rPr lang="fr-FR" sz="3200" dirty="0" err="1"/>
              <a:t>cultura</a:t>
            </a:r>
            <a:r>
              <a:rPr lang="fr-FR" sz="3200" dirty="0"/>
              <a:t> </a:t>
            </a:r>
            <a:r>
              <a:rPr lang="fr-FR" sz="3200" dirty="0" err="1"/>
              <a:t>española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089283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5B9CE10B-7217-4727-A3A7-5DF664DEB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771945-B67D-4755-9B37-320CE929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¿Una nueva dinastía ?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392034E6-92F7-43ED-A169-682CDCAA4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497" y="4685288"/>
            <a:ext cx="3124151" cy="103578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princesa Leonor de borbón </a:t>
            </a:r>
          </a:p>
        </p:txBody>
      </p:sp>
      <p:grpSp>
        <p:nvGrpSpPr>
          <p:cNvPr id="21" name="Group 1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personne, intérieur, fille, femme&#10;&#10;Description générée automatiquement">
            <a:extLst>
              <a:ext uri="{FF2B5EF4-FFF2-40B4-BE49-F238E27FC236}">
                <a16:creationId xmlns:a16="http://schemas.microsoft.com/office/drawing/2014/main" id="{6093AC94-EBF5-4D4E-9E7F-C444FA881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r="6986" b="1"/>
          <a:stretch/>
        </p:blipFill>
        <p:spPr>
          <a:xfrm>
            <a:off x="4125081" y="972235"/>
            <a:ext cx="3383280" cy="504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42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A5EE69-D6AD-4D3E-8676-03BA2EBD8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Las </a:t>
            </a:r>
            <a:r>
              <a:rPr lang="fr-FR" dirty="0" err="1"/>
              <a:t>referencias</a:t>
            </a:r>
            <a:r>
              <a:rPr lang="fr-FR" dirty="0"/>
              <a:t>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EF96F7-15CC-480E-A3F4-E39F105C9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 dirty="0"/>
              <a:t>La </a:t>
            </a:r>
            <a:r>
              <a:rPr lang="fr-FR" i="1" dirty="0" err="1"/>
              <a:t>guerra</a:t>
            </a:r>
            <a:r>
              <a:rPr lang="fr-FR" i="1" dirty="0"/>
              <a:t> de </a:t>
            </a:r>
            <a:r>
              <a:rPr lang="fr-FR" i="1" dirty="0" err="1"/>
              <a:t>sucesión</a:t>
            </a:r>
            <a:r>
              <a:rPr lang="fr-FR" dirty="0" err="1"/>
              <a:t>.historiaespana</a:t>
            </a:r>
            <a:r>
              <a:rPr lang="fr-FR" dirty="0"/>
              <a:t>. </a:t>
            </a:r>
            <a:r>
              <a:rPr lang="fr-FR" dirty="0">
                <a:hlinkClick r:id="rId2"/>
              </a:rPr>
              <a:t>https://historiaespana.es/edad-moderna/guerra-de-sucesion</a:t>
            </a:r>
            <a:endParaRPr lang="fr-FR" dirty="0"/>
          </a:p>
          <a:p>
            <a:r>
              <a:rPr lang="fr-FR" i="1" dirty="0"/>
              <a:t>Guerra de  </a:t>
            </a:r>
            <a:r>
              <a:rPr lang="fr-FR" i="1" dirty="0" err="1"/>
              <a:t>sucesión.española</a:t>
            </a:r>
            <a:r>
              <a:rPr lang="fr-FR" dirty="0" err="1"/>
              <a:t>.es.wikipedia.</a:t>
            </a:r>
            <a:r>
              <a:rPr lang="fr-FR" dirty="0" err="1">
                <a:hlinkClick r:id="rId3"/>
              </a:rPr>
              <a:t>https</a:t>
            </a:r>
            <a:r>
              <a:rPr lang="fr-FR" dirty="0">
                <a:hlinkClick r:id="rId3"/>
              </a:rPr>
              <a:t>://es.wikipedia.org/wiki/Guerra_de_sucesi%C3%B3n_espa%C3%B1ola</a:t>
            </a:r>
            <a:endParaRPr lang="fr-FR" dirty="0"/>
          </a:p>
          <a:p>
            <a:r>
              <a:rPr lang="fr-FR" i="1" dirty="0"/>
              <a:t>Résumé de la guerre de succession d’Espagne</a:t>
            </a:r>
            <a:r>
              <a:rPr lang="fr-FR" dirty="0"/>
              <a:t>. </a:t>
            </a:r>
            <a:r>
              <a:rPr lang="fr-FR" dirty="0" err="1"/>
              <a:t>histogames</a:t>
            </a:r>
            <a:r>
              <a:rPr lang="fr-FR" dirty="0"/>
              <a:t>. </a:t>
            </a:r>
            <a:r>
              <a:rPr lang="fr-FR" dirty="0">
                <a:hlinkClick r:id="rId3"/>
              </a:rPr>
              <a:t>https://www.histogames.com/HTML/chronologie/epoque_moderne/guerre-de-succession-espagne.php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3960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personne, homme, complet, cravate&#10;&#10;Description générée automatiquement">
            <a:extLst>
              <a:ext uri="{FF2B5EF4-FFF2-40B4-BE49-F238E27FC236}">
                <a16:creationId xmlns:a16="http://schemas.microsoft.com/office/drawing/2014/main" id="{85D857E7-3459-4E70-824B-034788FBD1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1" b="909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FDDF8B-18A2-4982-AC0F-695A0B43A41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477981" y="1122363"/>
            <a:ext cx="4023360" cy="320413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0" rIns="0" bIns="0" numCol="1" anchor="b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fr-FR" sz="4400" b="0" i="0" u="none" strike="noStrike" cap="none" normalizeH="0" baseline="0" dirty="0">
                <a:ln>
                  <a:noFill/>
                </a:ln>
                <a:effectLst/>
                <a:latin typeface="+mn-lt"/>
                <a:cs typeface="Times New Roman" panose="02020603050405020304" pitchFamily="18" charset="0"/>
              </a:rPr>
              <a:t>¿Sabéis que dinastía reina en     </a:t>
            </a:r>
            <a:r>
              <a:rPr kumimoji="0" lang="es-ES" altLang="fr-FR" sz="4400" b="0" i="0" u="none" strike="noStrike" cap="none" normalizeH="0" baseline="0" dirty="0" err="1">
                <a:ln>
                  <a:noFill/>
                </a:ln>
                <a:effectLst/>
                <a:latin typeface="+mn-lt"/>
                <a:cs typeface="Times New Roman" panose="02020603050405020304" pitchFamily="18" charset="0"/>
              </a:rPr>
              <a:t>españa</a:t>
            </a:r>
            <a:r>
              <a:rPr kumimoji="0" lang="es-ES" altLang="fr-FR" sz="4400" b="0" i="0" u="none" strike="noStrike" cap="none" normalizeH="0" baseline="0" dirty="0">
                <a:ln>
                  <a:noFill/>
                </a:ln>
                <a:effectLst/>
                <a:latin typeface="+mn-lt"/>
                <a:cs typeface="Times New Roman" panose="02020603050405020304" pitchFamily="18" charset="0"/>
              </a:rPr>
              <a:t>?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ES" altLang="fr-FR" sz="4400" b="0" i="0" u="none" strike="noStrike" cap="none" normalizeH="0" baseline="0" dirty="0">
                <a:ln>
                  <a:noFill/>
                </a:ln>
                <a:effectLst/>
              </a:rPr>
            </a:br>
            <a:endParaRPr kumimoji="0" lang="es-ES" altLang="fr-FR" sz="4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BA6B1F-F595-49AF-B7E6-34B9BFFF1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s-ES" sz="4000" b="0" i="0" dirty="0">
                <a:effectLst/>
              </a:rPr>
              <a:t>Es la casa de borbón</a:t>
            </a:r>
            <a:endParaRPr lang="fr-FR" sz="4000" dirty="0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23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intérieur, personne, femme, debout&#10;&#10;Description générée automatiquement">
            <a:extLst>
              <a:ext uri="{FF2B5EF4-FFF2-40B4-BE49-F238E27FC236}">
                <a16:creationId xmlns:a16="http://schemas.microsoft.com/office/drawing/2014/main" id="{4EFD96AC-FE04-4A0B-9B08-4EDC7EE40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2" r="9091" b="3778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C4B7E5-E19F-4B4A-B330-AA6337A0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623" y="698835"/>
            <a:ext cx="4023360" cy="14228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Carlos II de </a:t>
            </a:r>
            <a:r>
              <a:rPr lang="en-US" sz="4800" dirty="0" err="1"/>
              <a:t>Habsburgo</a:t>
            </a:r>
            <a:endParaRPr lang="en-US" sz="4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DB8678D-C357-4692-81E5-A81600D7F347}"/>
              </a:ext>
            </a:extLst>
          </p:cNvPr>
          <p:cNvSpPr txBox="1"/>
          <p:nvPr/>
        </p:nvSpPr>
        <p:spPr>
          <a:xfrm>
            <a:off x="670697" y="2898064"/>
            <a:ext cx="314670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Rey de </a:t>
            </a:r>
            <a:r>
              <a:rPr lang="fr-FR" sz="3200" dirty="0" err="1"/>
              <a:t>españa</a:t>
            </a:r>
            <a:endParaRPr lang="fr-FR" sz="3200" dirty="0"/>
          </a:p>
          <a:p>
            <a:r>
              <a:rPr lang="fr-FR" sz="3200" dirty="0" err="1"/>
              <a:t>Murió</a:t>
            </a:r>
            <a:r>
              <a:rPr lang="fr-FR" sz="3200" dirty="0"/>
              <a:t> en 1700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A11A53B-2BDE-467B-9721-BCC8FC16D232}"/>
              </a:ext>
            </a:extLst>
          </p:cNvPr>
          <p:cNvSpPr txBox="1"/>
          <p:nvPr/>
        </p:nvSpPr>
        <p:spPr>
          <a:xfrm>
            <a:off x="1185117" y="6031139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Juan </a:t>
            </a:r>
            <a:r>
              <a:rPr lang="fr-FR" dirty="0" err="1"/>
              <a:t>Carreño</a:t>
            </a:r>
            <a:r>
              <a:rPr lang="fr-FR" dirty="0"/>
              <a:t> de Miranda, </a:t>
            </a:r>
            <a:r>
              <a:rPr lang="fr-FR" i="1" dirty="0"/>
              <a:t>Carlos II</a:t>
            </a:r>
            <a:r>
              <a:rPr lang="fr-FR" dirty="0"/>
              <a:t>,1685, </a:t>
            </a:r>
            <a:r>
              <a:rPr lang="fr-FR" dirty="0" err="1"/>
              <a:t>óleo</a:t>
            </a:r>
            <a:r>
              <a:rPr lang="fr-FR" dirty="0"/>
              <a:t> sobre </a:t>
            </a:r>
            <a:r>
              <a:rPr lang="fr-FR" dirty="0" err="1"/>
              <a:t>tela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3232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56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716777-5CA0-49F0-B764-D3BB1B743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La casa de Habsburgo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44747F-C70D-4BC0-98EF-B63672047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07" y="4460487"/>
            <a:ext cx="3377184" cy="1757433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chemeClr val="bg1"/>
                </a:solidFill>
              </a:rPr>
              <a:t>Desde el rey Carlos I conocido como Charles Quint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55FE7E2-C910-4672-8912-2712F8BDF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3" r="-3" b="16090"/>
          <a:stretch/>
        </p:blipFill>
        <p:spPr>
          <a:xfrm>
            <a:off x="5000473" y="10"/>
            <a:ext cx="7191527" cy="661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92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97DA3B-8E14-4261-81EC-E68CA9C7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90A454D-72C1-48A6-919D-E779B2DD1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" t="11146" r="48721" b="5501"/>
          <a:stretch/>
        </p:blipFill>
        <p:spPr>
          <a:xfrm>
            <a:off x="2976880" y="447040"/>
            <a:ext cx="6624320" cy="6715761"/>
          </a:xfrm>
        </p:spPr>
      </p:pic>
    </p:spTree>
    <p:extLst>
      <p:ext uri="{BB962C8B-B14F-4D97-AF65-F5344CB8AC3E}">
        <p14:creationId xmlns:p14="http://schemas.microsoft.com/office/powerpoint/2010/main" val="371742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pic>
        <p:nvPicPr>
          <p:cNvPr id="5" name="Espace réservé du contenu 4" descr="Une image contenant bâtiment, table, boîte, téléphone&#10;&#10;Description générée automatiquement">
            <a:extLst>
              <a:ext uri="{FF2B5EF4-FFF2-40B4-BE49-F238E27FC236}">
                <a16:creationId xmlns:a16="http://schemas.microsoft.com/office/drawing/2014/main" id="{7729D85B-605B-4800-9FCA-43E16A724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685800"/>
            <a:ext cx="2527300" cy="5105400"/>
          </a:xfrm>
        </p:spPr>
      </p:pic>
      <p:pic>
        <p:nvPicPr>
          <p:cNvPr id="7" name="Image 6" descr="Une image contenant intérieur, assis, femme, pièce&#10;&#10;Description générée automatiquement">
            <a:extLst>
              <a:ext uri="{FF2B5EF4-FFF2-40B4-BE49-F238E27FC236}">
                <a16:creationId xmlns:a16="http://schemas.microsoft.com/office/drawing/2014/main" id="{0B98C185-8961-4907-A350-B15826A1C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00" y="685800"/>
            <a:ext cx="3797300" cy="51054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8DA9D98-F7F5-4034-AE50-BFDD7341E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La casa de Borbón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9D6542-D263-46E8-9D5B-40FE91B933FA}"/>
              </a:ext>
            </a:extLst>
          </p:cNvPr>
          <p:cNvSpPr txBox="1"/>
          <p:nvPr/>
        </p:nvSpPr>
        <p:spPr>
          <a:xfrm>
            <a:off x="7719001" y="5934670"/>
            <a:ext cx="407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Hyacinthe Rigaud, </a:t>
            </a:r>
            <a:r>
              <a:rPr lang="fr-FR" i="1" dirty="0"/>
              <a:t>Louis XIV en costume de sacre</a:t>
            </a:r>
            <a:r>
              <a:rPr lang="fr-FR" dirty="0"/>
              <a:t>, 1701, huile sur toile, musée du Louvre</a:t>
            </a:r>
          </a:p>
        </p:txBody>
      </p:sp>
    </p:spTree>
    <p:extLst>
      <p:ext uri="{BB962C8B-B14F-4D97-AF65-F5344CB8AC3E}">
        <p14:creationId xmlns:p14="http://schemas.microsoft.com/office/powerpoint/2010/main" val="3631616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104CC7-4EA2-40F4-9577-1E4D87BB8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fr-FR" dirty="0"/>
              <a:t>Felipe V </a:t>
            </a:r>
            <a:r>
              <a:rPr lang="fr-FR" dirty="0" err="1"/>
              <a:t>rey</a:t>
            </a:r>
            <a:r>
              <a:rPr lang="fr-FR" dirty="0"/>
              <a:t> de </a:t>
            </a:r>
            <a:r>
              <a:rPr lang="fr-FR" dirty="0" err="1"/>
              <a:t>españa</a:t>
            </a:r>
            <a:endParaRPr lang="fr-FR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9DAD36-974D-48A9-862C-90CCBE603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Nieto de Luis XIV</a:t>
            </a:r>
          </a:p>
          <a:p>
            <a:pPr marL="0" indent="0">
              <a:buNone/>
            </a:pPr>
            <a:r>
              <a:rPr lang="en-US" sz="2000" dirty="0" err="1"/>
              <a:t>Pertenece</a:t>
            </a:r>
            <a:r>
              <a:rPr lang="en-US" sz="2000" dirty="0"/>
              <a:t> a la casa de </a:t>
            </a:r>
            <a:r>
              <a:rPr lang="en-US" sz="2000" dirty="0" err="1"/>
              <a:t>Borbón</a:t>
            </a:r>
            <a:endParaRPr lang="en-US" sz="2000" dirty="0"/>
          </a:p>
        </p:txBody>
      </p:sp>
      <p:pic>
        <p:nvPicPr>
          <p:cNvPr id="5" name="Espace réservé du contenu 4" descr="Une image contenant homme, assis, photo, posant&#10;&#10;Description générée automatiquement">
            <a:extLst>
              <a:ext uri="{FF2B5EF4-FFF2-40B4-BE49-F238E27FC236}">
                <a16:creationId xmlns:a16="http://schemas.microsoft.com/office/drawing/2014/main" id="{B8069CD9-711C-4ABF-A687-63E35EBB1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r="965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8E6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03C5E83D-D024-4483-B898-583AE87E511C}"/>
              </a:ext>
            </a:extLst>
          </p:cNvPr>
          <p:cNvSpPr txBox="1"/>
          <p:nvPr/>
        </p:nvSpPr>
        <p:spPr>
          <a:xfrm>
            <a:off x="4635591" y="5823461"/>
            <a:ext cx="2664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Jean Ranc, </a:t>
            </a:r>
            <a:r>
              <a:rPr lang="fr-FR" i="1" dirty="0"/>
              <a:t>Portrait de Philippe V d’Espagne</a:t>
            </a:r>
            <a:r>
              <a:rPr lang="fr-FR" dirty="0"/>
              <a:t>, 1723, musée du Prado</a:t>
            </a:r>
          </a:p>
        </p:txBody>
      </p:sp>
    </p:spTree>
    <p:extLst>
      <p:ext uri="{BB962C8B-B14F-4D97-AF65-F5344CB8AC3E}">
        <p14:creationId xmlns:p14="http://schemas.microsoft.com/office/powerpoint/2010/main" val="907066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03254-468E-4703-B9E2-67F4D5E33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Espace réservé du contenu 4" descr="Une image contenant bâtiment, table, boîte, téléphone&#10;&#10;Description générée automatiquement">
            <a:extLst>
              <a:ext uri="{FF2B5EF4-FFF2-40B4-BE49-F238E27FC236}">
                <a16:creationId xmlns:a16="http://schemas.microsoft.com/office/drawing/2014/main" id="{694B11CB-4544-4400-8868-83EA50756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65" y="0"/>
            <a:ext cx="1828800" cy="3590544"/>
          </a:xfrm>
        </p:spPr>
      </p:pic>
      <p:pic>
        <p:nvPicPr>
          <p:cNvPr id="7" name="Image 6" descr="Une image contenant pièce&#10;&#10;Description générée automatiquement">
            <a:extLst>
              <a:ext uri="{FF2B5EF4-FFF2-40B4-BE49-F238E27FC236}">
                <a16:creationId xmlns:a16="http://schemas.microsoft.com/office/drawing/2014/main" id="{E4793287-13AA-406F-BF18-3AA8A5B7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40" y="3749358"/>
            <a:ext cx="2813050" cy="225044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EC3F5A-F284-4126-8DD3-7E63E403E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39" y="78235"/>
            <a:ext cx="1402021" cy="7026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FC4A19E-33AD-41A5-A250-FEF735DC6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527" y="780895"/>
            <a:ext cx="1496638" cy="998757"/>
          </a:xfrm>
          <a:prstGeom prst="rect">
            <a:avLst/>
          </a:prstGeom>
        </p:spPr>
      </p:pic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A55FA1A3-E257-475C-9FBD-4FA8E56943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39" y="1887740"/>
            <a:ext cx="1439426" cy="95845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0146361-3E96-4529-8003-78B2D7E5EC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219" y="3039166"/>
            <a:ext cx="1408946" cy="84536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AD0D3C5-ECE7-4A85-BE32-AFF72337AF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39" y="4144870"/>
            <a:ext cx="1439426" cy="960817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4920462-320D-444A-8DD9-E5877054A16B}"/>
              </a:ext>
            </a:extLst>
          </p:cNvPr>
          <p:cNvSpPr txBox="1"/>
          <p:nvPr/>
        </p:nvSpPr>
        <p:spPr>
          <a:xfrm>
            <a:off x="4957432" y="2662555"/>
            <a:ext cx="330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/>
              <a:t>VS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F209074-523D-48E5-BC89-803FF1A41D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39" y="5300377"/>
            <a:ext cx="1441225" cy="960817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B0518464-68E1-4F72-B8B6-184E58211936}"/>
              </a:ext>
            </a:extLst>
          </p:cNvPr>
          <p:cNvSpPr txBox="1"/>
          <p:nvPr/>
        </p:nvSpPr>
        <p:spPr>
          <a:xfrm>
            <a:off x="4957432" y="406400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1701  -  1715</a:t>
            </a:r>
          </a:p>
        </p:txBody>
      </p:sp>
    </p:spTree>
    <p:extLst>
      <p:ext uri="{BB962C8B-B14F-4D97-AF65-F5344CB8AC3E}">
        <p14:creationId xmlns:p14="http://schemas.microsoft.com/office/powerpoint/2010/main" val="4077157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6573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8037BDA-93C7-425D-A671-D4F76DE4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>
                <a:solidFill>
                  <a:srgbClr val="FFFFFF"/>
                </a:solidFill>
              </a:rPr>
              <a:t>Una guerra muy apretada </a:t>
            </a:r>
          </a:p>
        </p:txBody>
      </p:sp>
      <p:pic>
        <p:nvPicPr>
          <p:cNvPr id="5" name="Espace réservé du contenu 4" descr="Une image contenant photo, debout, groupe, herbe&#10;&#10;Description générée automatiquement">
            <a:extLst>
              <a:ext uri="{FF2B5EF4-FFF2-40B4-BE49-F238E27FC236}">
                <a16:creationId xmlns:a16="http://schemas.microsoft.com/office/drawing/2014/main" id="{BCF46498-0273-4377-BEBE-E07D8C2D2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24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002F78-A710-4F8A-B55E-C62131C22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Entre 400 000 y 700 000 </a:t>
            </a:r>
            <a:r>
              <a:rPr lang="en-US" sz="2000" dirty="0" err="1">
                <a:solidFill>
                  <a:srgbClr val="FFFFFF"/>
                </a:solidFill>
              </a:rPr>
              <a:t>muertes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F4E76A0-607A-4D9C-9E6C-3F95999DBDB9}"/>
              </a:ext>
            </a:extLst>
          </p:cNvPr>
          <p:cNvSpPr txBox="1"/>
          <p:nvPr/>
        </p:nvSpPr>
        <p:spPr>
          <a:xfrm>
            <a:off x="7534655" y="296563"/>
            <a:ext cx="4234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Robert </a:t>
            </a:r>
            <a:r>
              <a:rPr lang="fr-FR" dirty="0" err="1">
                <a:solidFill>
                  <a:schemeClr val="bg1"/>
                </a:solidFill>
              </a:rPr>
              <a:t>Hilingford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i="1" dirty="0">
                <a:solidFill>
                  <a:schemeClr val="bg1"/>
                </a:solidFill>
              </a:rPr>
              <a:t>duc de Malborough signant l’expédition à Blenheim</a:t>
            </a:r>
            <a:r>
              <a:rPr lang="fr-FR" dirty="0">
                <a:solidFill>
                  <a:schemeClr val="bg1"/>
                </a:solidFill>
              </a:rPr>
              <a:t>, XIX</a:t>
            </a:r>
          </a:p>
        </p:txBody>
      </p:sp>
    </p:spTree>
    <p:extLst>
      <p:ext uri="{BB962C8B-B14F-4D97-AF65-F5344CB8AC3E}">
        <p14:creationId xmlns:p14="http://schemas.microsoft.com/office/powerpoint/2010/main" val="2441170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303</Words>
  <Application>Microsoft Office PowerPoint</Application>
  <PresentationFormat>Grand écran</PresentationFormat>
  <Paragraphs>47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La guerra de sucesión             Española (1701-1715)  </vt:lpstr>
      <vt:lpstr>¿Sabéis que dinastía reina en     españa?  </vt:lpstr>
      <vt:lpstr>Carlos II de Habsburgo</vt:lpstr>
      <vt:lpstr>La casa de Habsburgo</vt:lpstr>
      <vt:lpstr>Présentation PowerPoint</vt:lpstr>
      <vt:lpstr>La casa de Borbón</vt:lpstr>
      <vt:lpstr>Felipe V rey de españa</vt:lpstr>
      <vt:lpstr>Présentation PowerPoint</vt:lpstr>
      <vt:lpstr>Una guerra muy apretada </vt:lpstr>
      <vt:lpstr>Tratado de Utrecht (1715)  </vt:lpstr>
      <vt:lpstr>La evolución de la bandera española</vt:lpstr>
      <vt:lpstr>¿Una nueva dinastía ?</vt:lpstr>
      <vt:lpstr>Las referencias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guerra de sucesión             Española (1701-1715)  </dc:title>
  <dc:creator>LEVESQUE Raphael</dc:creator>
  <cp:lastModifiedBy>LEVESQUE Raphael</cp:lastModifiedBy>
  <cp:revision>6</cp:revision>
  <dcterms:created xsi:type="dcterms:W3CDTF">2020-10-03T21:25:01Z</dcterms:created>
  <dcterms:modified xsi:type="dcterms:W3CDTF">2020-10-04T18:51:19Z</dcterms:modified>
</cp:coreProperties>
</file>